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7" r:id="rId6"/>
    <p:sldId id="268" r:id="rId7"/>
    <p:sldId id="271" r:id="rId8"/>
    <p:sldId id="272" r:id="rId9"/>
    <p:sldId id="270" r:id="rId10"/>
    <p:sldId id="274" r:id="rId11"/>
    <p:sldId id="273" r:id="rId12"/>
    <p:sldId id="269" r:id="rId13"/>
    <p:sldId id="266" r:id="rId14"/>
  </p:sldIdLst>
  <p:sldSz cx="9144000" cy="5143500" type="screen16x9"/>
  <p:notesSz cx="6858000" cy="9144000"/>
  <p:embeddedFontLst>
    <p:embeddedFont>
      <p:font typeface="Eras Medium ITC" panose="020F0502020204030204" pitchFamily="34" charset="0"/>
      <p:regular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35"/>
    <p:restoredTop sz="82439"/>
  </p:normalViewPr>
  <p:slideViewPr>
    <p:cSldViewPr snapToGrid="0">
      <p:cViewPr varScale="1">
        <p:scale>
          <a:sx n="122" d="100"/>
          <a:sy n="122" d="100"/>
        </p:scale>
        <p:origin x="3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b1c03363b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b1c03363b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b1c03363b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b1c03363b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b1c03363ba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b1c03363b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Can speak about why we chose the Kaggle datasets.</a:t>
            </a:r>
            <a:endParaRPr dirty="0"/>
          </a:p>
          <a:p>
            <a:pPr marL="457200" lvl="0" indent="-298450" algn="l" rtl="0">
              <a:spcBef>
                <a:spcPts val="0"/>
              </a:spcBef>
              <a:spcAft>
                <a:spcPts val="0"/>
              </a:spcAft>
              <a:buSzPts val="1100"/>
              <a:buChar char="-"/>
            </a:pPr>
            <a:r>
              <a:rPr lang="en" dirty="0"/>
              <a:t>Why we chose to clean the data in the </a:t>
            </a:r>
            <a:r>
              <a:rPr lang="en" dirty="0" err="1"/>
              <a:t>juypter</a:t>
            </a:r>
            <a:r>
              <a:rPr lang="en" dirty="0"/>
              <a:t> notebook/python and use pandas/polars.</a:t>
            </a:r>
            <a:endParaRPr dirty="0"/>
          </a:p>
          <a:p>
            <a:pPr marL="457200" lvl="0" indent="-298450" algn="l" rtl="0">
              <a:spcBef>
                <a:spcPts val="0"/>
              </a:spcBef>
              <a:spcAft>
                <a:spcPts val="0"/>
              </a:spcAft>
              <a:buSzPts val="1100"/>
              <a:buChar char="-"/>
            </a:pPr>
            <a:r>
              <a:rPr lang="en" dirty="0"/>
              <a:t>Why we opted for a SQL database and not a NoSQL database (we had a more structured dataset to work with which worked better with a SQL database, and we wanted to then use tables to manipulate the data to see trends and that would be better suited in a SQL database)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b1c03363ba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b1c03363b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60950" y="1368970"/>
            <a:ext cx="8222100" cy="7063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480" dirty="0">
                <a:latin typeface="Eras Medium ITC" panose="020F0502020204030204" pitchFamily="34" charset="0"/>
                <a:cs typeface="Eras Medium ITC" panose="020F0502020204030204" pitchFamily="34" charset="0"/>
              </a:rPr>
              <a:t>Data Engineering: 2022 FIFA World Cup</a:t>
            </a:r>
            <a:endParaRPr sz="3480" dirty="0">
              <a:latin typeface="Eras Medium ITC" panose="020F0502020204030204" pitchFamily="34" charset="0"/>
              <a:cs typeface="Eras Medium ITC" panose="020F0502020204030204" pitchFamily="34" charset="0"/>
            </a:endParaRPr>
          </a:p>
        </p:txBody>
      </p:sp>
      <p:sp>
        <p:nvSpPr>
          <p:cNvPr id="86" name="Google Shape;86;p13"/>
          <p:cNvSpPr txBox="1">
            <a:spLocks noGrp="1"/>
          </p:cNvSpPr>
          <p:nvPr>
            <p:ph type="subTitle" idx="1"/>
          </p:nvPr>
        </p:nvSpPr>
        <p:spPr>
          <a:xfrm>
            <a:off x="598100" y="2715943"/>
            <a:ext cx="8222100" cy="1560221"/>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275"/>
              <a:buNone/>
            </a:pPr>
            <a:r>
              <a:rPr lang="en" sz="1625" dirty="0">
                <a:latin typeface="Eras Medium ITC" panose="020F0502020204030204" pitchFamily="34" charset="0"/>
                <a:cs typeface="Eras Medium ITC" panose="020F0502020204030204" pitchFamily="34" charset="0"/>
              </a:rPr>
              <a:t>Solution_Makers</a:t>
            </a:r>
            <a:endParaRPr sz="16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endParaRPr lang="en"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Members: </a:t>
            </a: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Dariel Ibanez</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Nelson Velasco</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Mia Serrano-Salow</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Patricia Young</a:t>
            </a:r>
            <a:endParaRPr sz="1225" dirty="0">
              <a:latin typeface="Eras Medium ITC" panose="020F0502020204030204" pitchFamily="34" charset="0"/>
              <a:cs typeface="Eras Medium ITC" panose="020F0502020204030204" pitchFamily="34" charset="0"/>
            </a:endParaRPr>
          </a:p>
        </p:txBody>
      </p:sp>
      <p:pic>
        <p:nvPicPr>
          <p:cNvPr id="87" name="Google Shape;87;p13"/>
          <p:cNvPicPr preferRelativeResize="0"/>
          <p:nvPr/>
        </p:nvPicPr>
        <p:blipFill>
          <a:blip r:embed="rId3">
            <a:alphaModFix/>
          </a:blip>
          <a:stretch>
            <a:fillRect/>
          </a:stretch>
        </p:blipFill>
        <p:spPr>
          <a:xfrm>
            <a:off x="4465474" y="2288850"/>
            <a:ext cx="4354727" cy="2614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727D-C23B-EE7A-BD0F-8FED3B62AD13}"/>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Entity Relationship Diagram (ERD)</a:t>
            </a:r>
          </a:p>
        </p:txBody>
      </p:sp>
      <p:sp>
        <p:nvSpPr>
          <p:cNvPr id="3" name="Text Placeholder 2">
            <a:extLst>
              <a:ext uri="{FF2B5EF4-FFF2-40B4-BE49-F238E27FC236}">
                <a16:creationId xmlns:a16="http://schemas.microsoft.com/office/drawing/2014/main" id="{92649042-B362-3E64-0CEA-38A13344CA10}"/>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94046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833A-1B68-0E58-4586-72D659B76412}"/>
              </a:ext>
            </a:extLst>
          </p:cNvPr>
          <p:cNvSpPr>
            <a:spLocks noGrp="1"/>
          </p:cNvSpPr>
          <p:nvPr>
            <p:ph type="title"/>
          </p:nvPr>
        </p:nvSpPr>
        <p:spPr>
          <a:xfrm>
            <a:off x="311700" y="28387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Exported Data</a:t>
            </a:r>
          </a:p>
        </p:txBody>
      </p:sp>
      <p:pic>
        <p:nvPicPr>
          <p:cNvPr id="4" name="Google Shape;140;p22">
            <a:extLst>
              <a:ext uri="{FF2B5EF4-FFF2-40B4-BE49-F238E27FC236}">
                <a16:creationId xmlns:a16="http://schemas.microsoft.com/office/drawing/2014/main" id="{381AF7AF-0E2B-5D53-E4CD-D7D04CA62214}"/>
              </a:ext>
            </a:extLst>
          </p:cNvPr>
          <p:cNvPicPr preferRelativeResize="0"/>
          <p:nvPr/>
        </p:nvPicPr>
        <p:blipFill>
          <a:blip r:embed="rId2">
            <a:alphaModFix/>
          </a:blip>
          <a:stretch>
            <a:fillRect/>
          </a:stretch>
        </p:blipFill>
        <p:spPr>
          <a:xfrm>
            <a:off x="311700" y="1017800"/>
            <a:ext cx="6614617" cy="3715700"/>
          </a:xfrm>
          <a:prstGeom prst="rect">
            <a:avLst/>
          </a:prstGeom>
          <a:noFill/>
          <a:ln>
            <a:noFill/>
          </a:ln>
        </p:spPr>
      </p:pic>
    </p:spTree>
    <p:extLst>
      <p:ext uri="{BB962C8B-B14F-4D97-AF65-F5344CB8AC3E}">
        <p14:creationId xmlns:p14="http://schemas.microsoft.com/office/powerpoint/2010/main" val="1541410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F069-9F60-77EE-4B1E-53A645101B70}"/>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Ethical Considerations</a:t>
            </a:r>
          </a:p>
        </p:txBody>
      </p:sp>
      <p:sp>
        <p:nvSpPr>
          <p:cNvPr id="3" name="Text Placeholder 2">
            <a:extLst>
              <a:ext uri="{FF2B5EF4-FFF2-40B4-BE49-F238E27FC236}">
                <a16:creationId xmlns:a16="http://schemas.microsoft.com/office/drawing/2014/main" id="{D3E0E889-EEE5-C5E3-3DD5-8B649830D35D}"/>
              </a:ext>
            </a:extLst>
          </p:cNvPr>
          <p:cNvSpPr>
            <a:spLocks noGrp="1"/>
          </p:cNvSpPr>
          <p:nvPr>
            <p:ph type="body" idx="1"/>
          </p:nvPr>
        </p:nvSpPr>
        <p:spPr/>
        <p:txBody>
          <a:bodyPr/>
          <a:lstStyle/>
          <a:p>
            <a:r>
              <a:rPr lang="en-US" dirty="0">
                <a:latin typeface="Eras Medium ITC" panose="020F0502020204030204" pitchFamily="34" charset="0"/>
                <a:cs typeface="Eras Medium ITC" panose="020F0502020204030204" pitchFamily="34" charset="0"/>
              </a:rPr>
              <a:t>Data privacy: We ensured that all of the data we extracted from Kaggle was compliant with data privacy regulations. </a:t>
            </a:r>
          </a:p>
          <a:p>
            <a:r>
              <a:rPr lang="en-US" dirty="0">
                <a:latin typeface="Eras Medium ITC" panose="020F0502020204030204" pitchFamily="34" charset="0"/>
                <a:cs typeface="Eras Medium ITC" panose="020F0502020204030204" pitchFamily="34" charset="0"/>
              </a:rPr>
              <a:t>Consent: Since the data was extracted from Kaggle, a community platform that contains data free for public use, we obtained consent by agreeing to the site's terms and conditions. </a:t>
            </a:r>
          </a:p>
          <a:p>
            <a:r>
              <a:rPr lang="en-US" dirty="0">
                <a:latin typeface="Eras Medium ITC" panose="020F0502020204030204" pitchFamily="34" charset="0"/>
                <a:cs typeface="Eras Medium ITC" panose="020F0502020204030204" pitchFamily="34" charset="0"/>
              </a:rPr>
              <a:t>Data usage: We maintained transparency in the ETL process by documenting all of the steps we took and made this information accessible to relevant stakeholders. We communicated the purpose of the data extraction and how we intend to use the data.</a:t>
            </a:r>
          </a:p>
        </p:txBody>
      </p:sp>
    </p:spTree>
    <p:extLst>
      <p:ext uri="{BB962C8B-B14F-4D97-AF65-F5344CB8AC3E}">
        <p14:creationId xmlns:p14="http://schemas.microsoft.com/office/powerpoint/2010/main" val="3842794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Google Shape;146;p23"/>
          <p:cNvSpPr txBox="1">
            <a:spLocks noGrp="1"/>
          </p:cNvSpPr>
          <p:nvPr>
            <p:ph type="title"/>
          </p:nvPr>
        </p:nvSpPr>
        <p:spPr>
          <a:xfrm>
            <a:off x="311700" y="1556400"/>
            <a:ext cx="8520600" cy="2030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1936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Purpose: </a:t>
            </a:r>
            <a:endParaRPr dirty="0">
              <a:latin typeface="Eras Medium ITC" panose="020F0502020204030204" pitchFamily="34" charset="0"/>
              <a:cs typeface="Eras Medium ITC" panose="020F0502020204030204" pitchFamily="34" charset="0"/>
            </a:endParaRPr>
          </a:p>
        </p:txBody>
      </p:sp>
      <p:sp>
        <p:nvSpPr>
          <p:cNvPr id="93" name="Google Shape;93;p14"/>
          <p:cNvSpPr txBox="1">
            <a:spLocks noGrp="1"/>
          </p:cNvSpPr>
          <p:nvPr>
            <p:ph type="body" idx="1"/>
          </p:nvPr>
        </p:nvSpPr>
        <p:spPr>
          <a:xfrm>
            <a:off x="311700" y="801399"/>
            <a:ext cx="6187712" cy="3779565"/>
          </a:xfrm>
          <a:prstGeom prst="rect">
            <a:avLst/>
          </a:prstGeom>
        </p:spPr>
        <p:txBody>
          <a:bodyPr spcFirstLastPara="1" wrap="square" lIns="91425" tIns="91425" rIns="91425" bIns="91425" anchor="t" anchorCtr="0">
            <a:normAutofit fontScale="92500" lnSpcReduction="10000"/>
          </a:bodyPr>
          <a:lstStyle/>
          <a:p>
            <a:r>
              <a:rPr lang="en-US" dirty="0">
                <a:latin typeface="Eras Medium ITC" panose="020F0502020204030204" pitchFamily="34" charset="0"/>
                <a:cs typeface="Eras Medium ITC" panose="020F0502020204030204" pitchFamily="34" charset="0"/>
              </a:rPr>
              <a:t>We are a team of sports data engineers researching player data for soccer team scouts to use to determine the best players to recruit. </a:t>
            </a:r>
          </a:p>
          <a:p>
            <a:r>
              <a:rPr lang="en-US" dirty="0">
                <a:latin typeface="Eras Medium ITC" panose="020F0502020204030204" pitchFamily="34" charset="0"/>
                <a:cs typeface="Eras Medium ITC" panose="020F0502020204030204" pitchFamily="34" charset="0"/>
              </a:rPr>
              <a:t>We have been asked by a client company to process and upload player data from the 2022 FIFA World Cup for them to choose the best players for their team.</a:t>
            </a:r>
          </a:p>
          <a:p>
            <a:r>
              <a:rPr lang="en-US" dirty="0">
                <a:latin typeface="Eras Medium ITC" panose="020F0502020204030204" pitchFamily="34" charset="0"/>
                <a:cs typeface="Eras Medium ITC" panose="020F0502020204030204" pitchFamily="34" charset="0"/>
              </a:rPr>
              <a:t>We have determined which players are the best based on their skills and performance in the 2022 FIFA World Cup. We have defined "best" by analyzing the relationships between players' number of goals, touches, assists, passes, etc. </a:t>
            </a:r>
          </a:p>
          <a:p>
            <a:r>
              <a:rPr lang="en-US" dirty="0">
                <a:latin typeface="Eras Medium ITC" panose="020F0502020204030204" pitchFamily="34" charset="0"/>
                <a:cs typeface="Eras Medium ITC" panose="020F0502020204030204" pitchFamily="34" charset="0"/>
              </a:rPr>
              <a:t>We have chosen to work in the sports field because it is a topic we are all knowledgeable about and interested in.</a:t>
            </a:r>
          </a:p>
        </p:txBody>
      </p:sp>
      <p:pic>
        <p:nvPicPr>
          <p:cNvPr id="3" name="Picture 2" descr="A person in a football uniform kicking a ball&#10;&#10;Description automatically generated">
            <a:extLst>
              <a:ext uri="{FF2B5EF4-FFF2-40B4-BE49-F238E27FC236}">
                <a16:creationId xmlns:a16="http://schemas.microsoft.com/office/drawing/2014/main" id="{E38E81A0-421F-D69B-C5BA-7B8CBFA074AB}"/>
              </a:ext>
            </a:extLst>
          </p:cNvPr>
          <p:cNvPicPr>
            <a:picLocks noChangeAspect="1"/>
          </p:cNvPicPr>
          <p:nvPr/>
        </p:nvPicPr>
        <p:blipFill rotWithShape="1">
          <a:blip r:embed="rId3"/>
          <a:srcRect l="21792" t="1922" r="11716"/>
          <a:stretch/>
        </p:blipFill>
        <p:spPr>
          <a:xfrm>
            <a:off x="6577280" y="801399"/>
            <a:ext cx="2280976" cy="22460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Questions:</a:t>
            </a:r>
            <a:endParaRPr dirty="0">
              <a:latin typeface="Eras Medium ITC" panose="020F0502020204030204" pitchFamily="34" charset="0"/>
              <a:cs typeface="Eras Medium ITC" panose="020F0502020204030204" pitchFamily="34" charset="0"/>
            </a:endParaRPr>
          </a:p>
        </p:txBody>
      </p:sp>
      <p:sp>
        <p:nvSpPr>
          <p:cNvPr id="100" name="Google Shape;100;p15"/>
          <p:cNvSpPr txBox="1">
            <a:spLocks noGrp="1"/>
          </p:cNvSpPr>
          <p:nvPr>
            <p:ph type="body" idx="1"/>
          </p:nvPr>
        </p:nvSpPr>
        <p:spPr>
          <a:xfrm>
            <a:off x="311700" y="878525"/>
            <a:ext cx="8520600" cy="3339000"/>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As sports data engineers working for scouting companies, some questions </a:t>
            </a:r>
            <a:r>
              <a:rPr lang="en-US" dirty="0">
                <a:latin typeface="Eras Medium ITC" panose="020F0502020204030204" pitchFamily="34" charset="0"/>
                <a:cs typeface="Eras Medium ITC" panose="020F0502020204030204" pitchFamily="34" charset="0"/>
              </a:rPr>
              <a:t>that we considered while performing our research were:</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What factors should determine what makes the players the “best”?</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are the players that out performed their market value during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had the most number of goals out of all the players in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Which players had the most touches per the amount of minutes per game?</a:t>
            </a:r>
            <a:endParaRPr dirty="0">
              <a:latin typeface="Eras Medium ITC" panose="020F0502020204030204" pitchFamily="34" charset="0"/>
              <a:cs typeface="Eras Medium ITC" panose="020F0502020204030204" pitchFamily="34" charset="0"/>
            </a:endParaRPr>
          </a:p>
        </p:txBody>
      </p:sp>
      <p:pic>
        <p:nvPicPr>
          <p:cNvPr id="3" name="Picture 2" descr="A group of men in sports uniforms&#10;&#10;Description automatically generated">
            <a:extLst>
              <a:ext uri="{FF2B5EF4-FFF2-40B4-BE49-F238E27FC236}">
                <a16:creationId xmlns:a16="http://schemas.microsoft.com/office/drawing/2014/main" id="{227A26A0-54A2-5619-6218-A0E0D0463F6E}"/>
              </a:ext>
            </a:extLst>
          </p:cNvPr>
          <p:cNvPicPr>
            <a:picLocks noChangeAspect="1"/>
          </p:cNvPicPr>
          <p:nvPr/>
        </p:nvPicPr>
        <p:blipFill>
          <a:blip r:embed="rId3"/>
          <a:stretch>
            <a:fillRect/>
          </a:stretch>
        </p:blipFill>
        <p:spPr>
          <a:xfrm>
            <a:off x="1929283" y="2718467"/>
            <a:ext cx="3597310" cy="20234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Applications Used:</a:t>
            </a:r>
            <a:endParaRPr dirty="0">
              <a:latin typeface="Eras Medium ITC" panose="020F0502020204030204" pitchFamily="34" charset="0"/>
              <a:cs typeface="Eras Medium ITC" panose="020F0502020204030204" pitchFamily="34" charset="0"/>
            </a:endParaRPr>
          </a:p>
          <a:p>
            <a:pPr marL="0" lvl="0" indent="0" algn="l" rtl="0">
              <a:spcBef>
                <a:spcPts val="0"/>
              </a:spcBef>
              <a:spcAft>
                <a:spcPts val="0"/>
              </a:spcAft>
              <a:buNone/>
            </a:pPr>
            <a:endParaRPr dirty="0"/>
          </a:p>
        </p:txBody>
      </p:sp>
      <p:sp>
        <p:nvSpPr>
          <p:cNvPr id="106" name="Google Shape;106;p16"/>
          <p:cNvSpPr txBox="1">
            <a:spLocks noGrp="1"/>
          </p:cNvSpPr>
          <p:nvPr>
            <p:ph type="body" idx="1"/>
          </p:nvPr>
        </p:nvSpPr>
        <p:spPr>
          <a:xfrm>
            <a:off x="311700" y="902249"/>
            <a:ext cx="8520600" cy="3970525"/>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The datasets that we used were found on Kaggle and were csv files.</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The csv files were imported into Jupyter Notebook and ‘cleaned’. We transformed and cleaned the data in the Jupyter Notebook using both Pandas and Polars</a:t>
            </a:r>
            <a:r>
              <a:rPr lang="en-US" dirty="0">
                <a:latin typeface="Eras Medium ITC" panose="020F0502020204030204" pitchFamily="34" charset="0"/>
                <a:cs typeface="Eras Medium ITC" panose="020F0502020204030204" pitchFamily="34" charset="0"/>
              </a:rPr>
              <a: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Next, we exported the data as csv files and loaded them into pgAdmin and created a SQL database. We wanted to created several tables to be able to better manage the larger dataset.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We then exported the data back out of pgAdmin and back into the Jupyter Notebook to ensure things were working properly. </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QuickDBD</a:t>
            </a:r>
            <a:r>
              <a:rPr lang="en" dirty="0">
                <a:latin typeface="Eras Medium ITC" panose="020F0502020204030204" pitchFamily="34" charset="0"/>
                <a:cs typeface="Eras Medium ITC" panose="020F0502020204030204" pitchFamily="34" charset="0"/>
              </a:rPr>
              <a:t> to create the ERD.</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AskBCS</a:t>
            </a:r>
            <a:r>
              <a:rPr lang="en" dirty="0">
                <a:latin typeface="Eras Medium ITC" panose="020F0502020204030204" pitchFamily="34" charset="0"/>
                <a:cs typeface="Eras Medium ITC" panose="020F0502020204030204" pitchFamily="34" charset="0"/>
              </a:rPr>
              <a:t> for when we had trouble </a:t>
            </a:r>
            <a:r>
              <a:rPr lang="en">
                <a:latin typeface="Eras Medium ITC" panose="020F0502020204030204" pitchFamily="34" charset="0"/>
                <a:cs typeface="Eras Medium ITC" panose="020F0502020204030204" pitchFamily="34" charset="0"/>
              </a:rPr>
              <a:t>or questions.</a:t>
            </a:r>
            <a:endParaRPr dirty="0">
              <a:latin typeface="Eras Medium ITC" panose="020F0502020204030204" pitchFamily="34" charset="0"/>
              <a:cs typeface="Eras Medium ITC"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0FC6-F184-D209-BA99-210835A99D82}"/>
              </a:ext>
            </a:extLst>
          </p:cNvPr>
          <p:cNvSpPr>
            <a:spLocks noGrp="1"/>
          </p:cNvSpPr>
          <p:nvPr>
            <p:ph type="title"/>
          </p:nvPr>
        </p:nvSpPr>
        <p:spPr>
          <a:xfrm>
            <a:off x="311700" y="23250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Transformation of Time</a:t>
            </a:r>
          </a:p>
        </p:txBody>
      </p:sp>
      <p:pic>
        <p:nvPicPr>
          <p:cNvPr id="4" name="Google Shape;117;p18">
            <a:extLst>
              <a:ext uri="{FF2B5EF4-FFF2-40B4-BE49-F238E27FC236}">
                <a16:creationId xmlns:a16="http://schemas.microsoft.com/office/drawing/2014/main" id="{5CF6E229-48CC-F2B5-2F08-00A5021A92FA}"/>
              </a:ext>
            </a:extLst>
          </p:cNvPr>
          <p:cNvPicPr preferRelativeResize="0"/>
          <p:nvPr/>
        </p:nvPicPr>
        <p:blipFill>
          <a:blip r:embed="rId2">
            <a:alphaModFix/>
          </a:blip>
          <a:stretch>
            <a:fillRect/>
          </a:stretch>
        </p:blipFill>
        <p:spPr>
          <a:xfrm>
            <a:off x="555810" y="840306"/>
            <a:ext cx="6328465" cy="3962921"/>
          </a:xfrm>
          <a:prstGeom prst="rect">
            <a:avLst/>
          </a:prstGeom>
          <a:noFill/>
          <a:ln>
            <a:noFill/>
          </a:ln>
        </p:spPr>
      </p:pic>
    </p:spTree>
    <p:extLst>
      <p:ext uri="{BB962C8B-B14F-4D97-AF65-F5344CB8AC3E}">
        <p14:creationId xmlns:p14="http://schemas.microsoft.com/office/powerpoint/2010/main" val="3841902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EFCD3-7E73-42C5-DC50-8DFEEBA68E72}"/>
              </a:ext>
            </a:extLst>
          </p:cNvPr>
          <p:cNvSpPr>
            <a:spLocks noGrp="1"/>
          </p:cNvSpPr>
          <p:nvPr>
            <p:ph type="title"/>
          </p:nvPr>
        </p:nvSpPr>
        <p:spPr>
          <a:xfrm>
            <a:off x="311700" y="29972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Polars DataFrame &amp; Dropping Columns</a:t>
            </a:r>
          </a:p>
        </p:txBody>
      </p:sp>
      <p:pic>
        <p:nvPicPr>
          <p:cNvPr id="4" name="Google Shape;123;p19">
            <a:extLst>
              <a:ext uri="{FF2B5EF4-FFF2-40B4-BE49-F238E27FC236}">
                <a16:creationId xmlns:a16="http://schemas.microsoft.com/office/drawing/2014/main" id="{45FEBE72-ACFD-BBC0-D869-D5C06C092DA4}"/>
              </a:ext>
            </a:extLst>
          </p:cNvPr>
          <p:cNvPicPr preferRelativeResize="0"/>
          <p:nvPr/>
        </p:nvPicPr>
        <p:blipFill>
          <a:blip r:embed="rId2">
            <a:alphaModFix/>
          </a:blip>
          <a:stretch>
            <a:fillRect/>
          </a:stretch>
        </p:blipFill>
        <p:spPr>
          <a:xfrm>
            <a:off x="439272" y="907526"/>
            <a:ext cx="6434494" cy="3936248"/>
          </a:xfrm>
          <a:prstGeom prst="rect">
            <a:avLst/>
          </a:prstGeom>
          <a:noFill/>
          <a:ln>
            <a:noFill/>
          </a:ln>
        </p:spPr>
      </p:pic>
    </p:spTree>
    <p:extLst>
      <p:ext uri="{BB962C8B-B14F-4D97-AF65-F5344CB8AC3E}">
        <p14:creationId xmlns:p14="http://schemas.microsoft.com/office/powerpoint/2010/main" val="1294415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2E4B-DEAD-CF47-D16B-320B919D6592}"/>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F43DE04B-25DE-EBD0-E743-B088A2B00F2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48413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9656-25F6-F356-4D9B-189C069A9731}"/>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1DCC1273-63C5-44F3-4180-C94944DE146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40556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AF57E-D0D1-B07A-14F6-920EFA6CE257}"/>
              </a:ext>
            </a:extLst>
          </p:cNvPr>
          <p:cNvSpPr>
            <a:spLocks noGrp="1"/>
          </p:cNvSpPr>
          <p:nvPr>
            <p:ph type="title"/>
          </p:nvPr>
        </p:nvSpPr>
        <p:spPr>
          <a:xfrm>
            <a:off x="311700" y="232224"/>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SQL Code for Tables</a:t>
            </a:r>
          </a:p>
        </p:txBody>
      </p:sp>
      <p:pic>
        <p:nvPicPr>
          <p:cNvPr id="4" name="Google Shape;134;p21">
            <a:extLst>
              <a:ext uri="{FF2B5EF4-FFF2-40B4-BE49-F238E27FC236}">
                <a16:creationId xmlns:a16="http://schemas.microsoft.com/office/drawing/2014/main" id="{3D0D3476-76DE-1497-B094-BA671B0EE1D9}"/>
              </a:ext>
            </a:extLst>
          </p:cNvPr>
          <p:cNvPicPr preferRelativeResize="0"/>
          <p:nvPr/>
        </p:nvPicPr>
        <p:blipFill>
          <a:blip r:embed="rId2">
            <a:alphaModFix/>
          </a:blip>
          <a:stretch>
            <a:fillRect/>
          </a:stretch>
        </p:blipFill>
        <p:spPr>
          <a:xfrm>
            <a:off x="311700" y="913596"/>
            <a:ext cx="6698700" cy="3847589"/>
          </a:xfrm>
          <a:prstGeom prst="rect">
            <a:avLst/>
          </a:prstGeom>
          <a:noFill/>
          <a:ln>
            <a:noFill/>
          </a:ln>
        </p:spPr>
      </p:pic>
    </p:spTree>
    <p:extLst>
      <p:ext uri="{BB962C8B-B14F-4D97-AF65-F5344CB8AC3E}">
        <p14:creationId xmlns:p14="http://schemas.microsoft.com/office/powerpoint/2010/main" val="3761728666"/>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557</Words>
  <Application>Microsoft Macintosh PowerPoint</Application>
  <PresentationFormat>On-screen Show (16:9)</PresentationFormat>
  <Paragraphs>39</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Roboto</vt:lpstr>
      <vt:lpstr>Eras Medium ITC</vt:lpstr>
      <vt:lpstr>Arial</vt:lpstr>
      <vt:lpstr>Geometric</vt:lpstr>
      <vt:lpstr>Data Engineering: 2022 FIFA World Cup</vt:lpstr>
      <vt:lpstr>Purpose: </vt:lpstr>
      <vt:lpstr>Questions:</vt:lpstr>
      <vt:lpstr>Applications Used: </vt:lpstr>
      <vt:lpstr>Transformation of Time</vt:lpstr>
      <vt:lpstr>Polars DataFrame &amp; Dropping Columns</vt:lpstr>
      <vt:lpstr>PowerPoint Presentation</vt:lpstr>
      <vt:lpstr>PowerPoint Presentation</vt:lpstr>
      <vt:lpstr>SQL Code for Tables</vt:lpstr>
      <vt:lpstr>Entity Relationship Diagram (ERD)</vt:lpstr>
      <vt:lpstr>Exported Data</vt:lpstr>
      <vt:lpstr>Ethical Considerations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 Data Engineers: 2022 FIFA World Cup</dc:title>
  <cp:lastModifiedBy>Mia Serrano-Salow</cp:lastModifiedBy>
  <cp:revision>4</cp:revision>
  <dcterms:modified xsi:type="dcterms:W3CDTF">2024-01-22T04:41:00Z</dcterms:modified>
</cp:coreProperties>
</file>